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8" r:id="rId3"/>
  </p:sldMasterIdLst>
  <p:notesMasterIdLst>
    <p:notesMasterId r:id="rId18"/>
  </p:notesMasterIdLst>
  <p:sldIdLst>
    <p:sldId id="270" r:id="rId4"/>
    <p:sldId id="257" r:id="rId5"/>
    <p:sldId id="258" r:id="rId6"/>
    <p:sldId id="259" r:id="rId7"/>
    <p:sldId id="260" r:id="rId8"/>
    <p:sldId id="261" r:id="rId9"/>
    <p:sldId id="264" r:id="rId10"/>
    <p:sldId id="265" r:id="rId11"/>
    <p:sldId id="262" r:id="rId12"/>
    <p:sldId id="263" r:id="rId13"/>
    <p:sldId id="266" r:id="rId14"/>
    <p:sldId id="267" r:id="rId15"/>
    <p:sldId id="268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5F72E-4DAF-4633-B8E4-DB7098EB5CCE}" type="datetimeFigureOut">
              <a:rPr lang="en-US" smtClean="0"/>
              <a:t>9/5/2017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48D22-329B-4B36-BC92-955CE2C8C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419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Keep</a:t>
            </a:r>
          </a:p>
        </p:txBody>
      </p:sp>
    </p:spTree>
    <p:extLst>
      <p:ext uri="{BB962C8B-B14F-4D97-AF65-F5344CB8AC3E}">
        <p14:creationId xmlns:p14="http://schemas.microsoft.com/office/powerpoint/2010/main" val="3144040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1DD779-1FFD-4356-BD22-949D9BC476C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45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EFA651-2FB0-48C9-A747-FBDE6854FDB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542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45BAD0-FE7C-4027-8EF6-0AED3F6E9AD0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53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1D7AE4-AB8B-4291-812A-38587D226D9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463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Keep</a:t>
            </a:r>
          </a:p>
        </p:txBody>
      </p:sp>
    </p:spTree>
    <p:extLst>
      <p:ext uri="{BB962C8B-B14F-4D97-AF65-F5344CB8AC3E}">
        <p14:creationId xmlns:p14="http://schemas.microsoft.com/office/powerpoint/2010/main" val="404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sz="180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93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649818" y="411164"/>
            <a:ext cx="10892367" cy="6035675"/>
            <a:chOff x="486873" y="411480"/>
            <a:chExt cx="8170254" cy="6035040"/>
          </a:xfrm>
        </p:grpSpPr>
        <p:sp>
          <p:nvSpPr>
            <p:cNvPr id="5" name="Rectangle 4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sp>
          <p:nvSpPr>
            <p:cNvPr id="6" name="Rectangle 5"/>
            <p:cNvSpPr>
              <a:spLocks/>
            </p:cNvSpPr>
            <p:nvPr/>
          </p:nvSpPr>
          <p:spPr>
            <a:xfrm>
              <a:off x="563082" y="474973"/>
              <a:ext cx="7982907" cy="5889005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563082" y="6133815"/>
              <a:ext cx="7982907" cy="1588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563082" y="457512"/>
              <a:ext cx="7982907" cy="2577829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3950"/>
            <a:ext cx="9789584" cy="1924050"/>
          </a:xfrm>
        </p:spPr>
        <p:txBody>
          <a:bodyPr anchor="b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429000"/>
            <a:ext cx="9789584" cy="1752600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764117" y="6122988"/>
            <a:ext cx="28448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518400" y="6122989"/>
            <a:ext cx="3860800" cy="257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88000" y="6122988"/>
            <a:ext cx="1016000" cy="27146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E32F1B-C5CB-494B-B17E-5F9414CAEA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5460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sp>
          <p:nvSpPr>
            <p:cNvPr id="5" name="Rectangle 4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" name="Rectangle 8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EB8045-E300-479C-A715-FB7B6EB3E5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740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649818" y="411164"/>
            <a:ext cx="10892367" cy="6035675"/>
            <a:chOff x="486873" y="411480"/>
            <a:chExt cx="8170254" cy="6035040"/>
          </a:xfrm>
        </p:grpSpPr>
        <p:sp>
          <p:nvSpPr>
            <p:cNvPr id="6" name="Rectangle 5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3082" y="474973"/>
                <a:ext cx="7982907" cy="5889005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3082" y="6133814"/>
                <a:ext cx="7982907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563082" y="3427412"/>
                <a:ext cx="7982907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1" y="3442448"/>
            <a:ext cx="9793816" cy="153296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1" y="5029200"/>
            <a:ext cx="9793816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848657" y="533401"/>
            <a:ext cx="10448544" cy="2828925"/>
          </a:xfrm>
        </p:spPr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3"/>
          </p:nvPr>
        </p:nvSpPr>
        <p:spPr>
          <a:xfrm>
            <a:off x="759884" y="6122988"/>
            <a:ext cx="28448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7518400" y="6124576"/>
            <a:ext cx="3860800" cy="257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4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sp>
          <p:nvSpPr>
            <p:cNvPr id="5" name="Rectangle 4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1" y="1371600"/>
            <a:ext cx="9793816" cy="1676400"/>
          </a:xfrm>
        </p:spPr>
        <p:txBody>
          <a:bodyPr anchor="b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0151" y="3134567"/>
            <a:ext cx="9793816" cy="1500187"/>
          </a:xfrm>
        </p:spPr>
        <p:txBody>
          <a:bodyPr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B50314-6C71-4A04-B79B-932F76254B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7985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sp>
          <p:nvSpPr>
            <p:cNvPr id="6" name="Rectangle 5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Rectangle 9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0148" y="2147889"/>
            <a:ext cx="475488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599" y="2147889"/>
            <a:ext cx="475488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42B2CB-2C84-4ED3-A304-E251D82B2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5981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800"/>
              </a:p>
            </p:txBody>
          </p:sp>
          <p:grpSp>
            <p:nvGrpSpPr>
              <p:cNvPr id="11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2" name="Rectangle 11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sz="1800"/>
                </a:p>
              </p:txBody>
            </p: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" name="Rectangle 13"/>
                <p:cNvSpPr/>
                <p:nvPr/>
              </p:nvSpPr>
              <p:spPr>
                <a:xfrm>
                  <a:off x="247025" y="1611845"/>
                  <a:ext cx="8622676" cy="63487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sz="1800"/>
                </a:p>
              </p:txBody>
            </p:sp>
          </p:grpSp>
        </p:grpSp>
        <p:cxnSp>
          <p:nvCxnSpPr>
            <p:cNvPr id="9" name="Straight Connector 8"/>
            <p:cNvCxnSpPr/>
            <p:nvPr/>
          </p:nvCxnSpPr>
          <p:spPr>
            <a:xfrm rot="16200000" flipH="1">
              <a:off x="2217422" y="4026572"/>
              <a:ext cx="4710743" cy="1588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8" y="1708991"/>
            <a:ext cx="4754880" cy="832503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8" y="2590801"/>
            <a:ext cx="475488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4052" y="1708991"/>
            <a:ext cx="4754880" cy="832503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4052" y="2590801"/>
            <a:ext cx="475488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3F4F89-39E5-48BB-94C1-7C59500643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91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sp>
          <p:nvSpPr>
            <p:cNvPr id="4" name="Rectangle 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6" name="Rectangle 5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" name="Rectangle 7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907AB2-BC9F-4ED4-88DC-264E41A6B0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1259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sp>
          <p:nvSpPr>
            <p:cNvPr id="3" name="Rectangle 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5" name="Rectangle 4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6" name="Straight Connector 5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9CD5E1-F693-45A6-AFA7-FB8B8D4FC9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601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163677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800"/>
              </a:p>
            </p:txBody>
          </p: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sz="1800"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67" y="1169892"/>
            <a:ext cx="4011084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1092" y="609601"/>
            <a:ext cx="54864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967" y="2147889"/>
            <a:ext cx="4011084" cy="3262313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96DFA6D-81E2-4F4E-AFA6-C506B13C7F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6914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11" name="Rectangle 10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sz="1800"/>
                </a:p>
              </p:txBody>
            </p:sp>
            <p:grpSp>
              <p:nvGrpSpPr>
                <p:cNvPr id="12" name="Group 10"/>
                <p:cNvGrpSpPr>
                  <a:grpSpLocks/>
                </p:cNvGrpSpPr>
                <p:nvPr/>
              </p:nvGrpSpPr>
              <p:grpSpPr bwMode="auto"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13" name="Rectangle 12"/>
                  <p:cNvSpPr>
                    <a:spLocks/>
                  </p:cNvSpPr>
                  <p:nvPr/>
                </p:nvSpPr>
                <p:spPr>
                  <a:xfrm>
                    <a:off x="247025" y="246872"/>
                    <a:ext cx="8622676" cy="6364582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sz="1800"/>
                  </a:p>
                </p:txBody>
              </p:sp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247025" y="6389249"/>
                    <a:ext cx="8622676" cy="1587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10" name="Rectangle 9"/>
              <p:cNvSpPr/>
              <p:nvPr/>
            </p:nvSpPr>
            <p:spPr>
              <a:xfrm rot="5400000">
                <a:off x="801568" y="3274246"/>
                <a:ext cx="6134441" cy="63495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10800000">
              <a:off x="259074" y="1594222"/>
              <a:ext cx="3574791" cy="6348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67" y="1694329"/>
            <a:ext cx="4011084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1092" y="609601"/>
            <a:ext cx="54864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6967" y="2672323"/>
            <a:ext cx="4011084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470523" y="310123"/>
            <a:ext cx="4531783" cy="1204912"/>
          </a:xfrm>
        </p:spPr>
        <p:txBody>
          <a:bodyPr rtlCol="0"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618D59-10CE-4409-A17E-BCA9C0750A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0075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800"/>
              </a:p>
            </p:txBody>
          </p: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sz="1800"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691640"/>
            <a:ext cx="4011168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784745" y="612775"/>
            <a:ext cx="5486400" cy="546811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7136" y="2670048"/>
            <a:ext cx="4011168" cy="3401568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C61799-01F9-4C11-8FA7-B21FD71B27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56788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800"/>
              </a:p>
            </p:txBody>
          </p:sp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sz="1800"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>
              <a:off x="255900" y="4203542"/>
              <a:ext cx="8622676" cy="6348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4287820"/>
            <a:ext cx="10695969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5129" y="331694"/>
            <a:ext cx="11228832" cy="3783106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7136" y="5271248"/>
            <a:ext cx="10695969" cy="1013011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C149A3-F019-4833-89DC-EE2242E0E7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7839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sp>
          <p:nvSpPr>
            <p:cNvPr id="5" name="Rectangle 4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" name="Rectangle 8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0977A6-250C-4B57-9B48-B0594837B9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4042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43418" y="173039"/>
            <a:ext cx="11705167" cy="6511925"/>
            <a:chOff x="182880" y="173699"/>
            <a:chExt cx="8778240" cy="6510602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 sz="1800"/>
              </a:p>
            </p:txBody>
          </p:sp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9" name="Rectangle 8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sz="1800"/>
                </a:p>
              </p:txBody>
            </p: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6" name="Rectangle 5"/>
            <p:cNvSpPr/>
            <p:nvPr/>
          </p:nvSpPr>
          <p:spPr>
            <a:xfrm rot="5400000">
              <a:off x="4243019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sz="180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199" y="609601"/>
            <a:ext cx="1888564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0963" y="609601"/>
            <a:ext cx="8373036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CB0DC2-1786-4F3D-AC87-1A53C14EEB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9443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727200" y="1981200"/>
            <a:ext cx="4673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4000" y="1981200"/>
            <a:ext cx="4673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79B7A-A676-41EA-8E0D-0617264F91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6497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0"/>
            <a:ext cx="12198351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5 w 717"/>
                <a:gd name="T1" fmla="*/ 845 h 845"/>
                <a:gd name="T2" fmla="*/ 725 w 717"/>
                <a:gd name="T3" fmla="*/ 821 h 845"/>
                <a:gd name="T4" fmla="*/ 582 w 717"/>
                <a:gd name="T5" fmla="*/ 605 h 845"/>
                <a:gd name="T6" fmla="*/ 410 w 717"/>
                <a:gd name="T7" fmla="*/ 396 h 845"/>
                <a:gd name="T8" fmla="*/ 225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3 w 717"/>
                <a:gd name="T15" fmla="*/ 198 h 845"/>
                <a:gd name="T16" fmla="*/ 404 w 717"/>
                <a:gd name="T17" fmla="*/ 408 h 845"/>
                <a:gd name="T18" fmla="*/ 576 w 717"/>
                <a:gd name="T19" fmla="*/ 623 h 845"/>
                <a:gd name="T20" fmla="*/ 725 w 717"/>
                <a:gd name="T21" fmla="*/ 845 h 845"/>
                <a:gd name="T22" fmla="*/ 72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11 w 407"/>
                <a:gd name="T1" fmla="*/ 414 h 414"/>
                <a:gd name="T2" fmla="*/ 411 w 407"/>
                <a:gd name="T3" fmla="*/ 396 h 414"/>
                <a:gd name="T4" fmla="*/ 226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0 w 407"/>
                <a:gd name="T13" fmla="*/ 204 h 414"/>
                <a:gd name="T14" fmla="*/ 411 w 407"/>
                <a:gd name="T15" fmla="*/ 414 h 414"/>
                <a:gd name="T16" fmla="*/ 411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4 w 586"/>
                <a:gd name="T1" fmla="*/ 0 h 599"/>
                <a:gd name="T2" fmla="*/ 576 w 586"/>
                <a:gd name="T3" fmla="*/ 0 h 599"/>
                <a:gd name="T4" fmla="*/ 411 w 586"/>
                <a:gd name="T5" fmla="*/ 132 h 599"/>
                <a:gd name="T6" fmla="*/ 261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61 w 586"/>
                <a:gd name="T17" fmla="*/ 282 h 599"/>
                <a:gd name="T18" fmla="*/ 417 w 586"/>
                <a:gd name="T19" fmla="*/ 138 h 599"/>
                <a:gd name="T20" fmla="*/ 594 w 586"/>
                <a:gd name="T21" fmla="*/ 0 h 599"/>
                <a:gd name="T22" fmla="*/ 59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3 w 269"/>
                <a:gd name="T1" fmla="*/ 0 h 252"/>
                <a:gd name="T2" fmla="*/ 255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3 w 269"/>
                <a:gd name="T15" fmla="*/ 0 h 252"/>
                <a:gd name="T16" fmla="*/ 273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515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92276"/>
            <a:ext cx="103632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1E495-7B7A-4995-BECB-320B288AD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2455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0962-F409-4B22-9E05-A53C5446F8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90947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BFDB8-DF7E-48B0-BDB2-3D0903573A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877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606103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7BF9A-5820-4D18-ACDB-8AF8813A4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6950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2A85A-758F-4B70-B013-CBE9774A45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5912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F590A-63EF-4506-ADAF-5FE4A213C4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47991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55C47-8F91-4B82-950D-ED1BE8F164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848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288D9-3033-41F1-8D1B-A846E4172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58973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D54F6-C9A8-4CDF-88F1-D111384390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6488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4D765-9F37-4685-A6A0-2EEA311193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36441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E79B5-F134-4DEC-B109-BC05964571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92279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33EF2-33AE-4E48-AC4C-CBCF6742F6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17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295297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8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328318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7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53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1438675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9/5/2017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200151" y="244475"/>
            <a:ext cx="9793816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00151" y="2133600"/>
            <a:ext cx="9793816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5967" y="6372226"/>
            <a:ext cx="2844800" cy="258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45967" y="6372226"/>
            <a:ext cx="3860800" cy="257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8000" y="6356351"/>
            <a:ext cx="1016000" cy="2714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B0BCC1"/>
                </a:solidFill>
                <a:latin typeface="Calisto MT" panose="02040603050505030304" pitchFamily="18" charset="0"/>
              </a:defRPr>
            </a:lvl1pPr>
          </a:lstStyle>
          <a:p>
            <a:pPr>
              <a:defRPr/>
            </a:pPr>
            <a:fld id="{CBA08153-313D-49E1-99F0-1A49129F21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42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404040"/>
          </a:solidFill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MS PGothic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lt"/>
          <a:ea typeface="MS PGothic" pitchFamily="34" charset="-128"/>
          <a:cs typeface="MS PGothic" charset="0"/>
        </a:defRPr>
      </a:lvl1pPr>
      <a:lvl2pPr marL="579438" indent="-228600" algn="l" rtl="0" eaLnBrk="0" fontAlgn="base" hangingPunct="0">
        <a:spcBef>
          <a:spcPts val="600"/>
        </a:spcBef>
        <a:spcAft>
          <a:spcPct val="0"/>
        </a:spcAft>
        <a:buClr>
          <a:srgbClr val="B0BCC1"/>
        </a:buClr>
        <a:buFont typeface="Arial" panose="020B0604020202020204" pitchFamily="34" charset="0"/>
        <a:buChar char="•"/>
        <a:defRPr sz="2200" kern="1200">
          <a:solidFill>
            <a:srgbClr val="404040"/>
          </a:solidFill>
          <a:latin typeface="+mn-lt"/>
          <a:ea typeface="MS PGothic" pitchFamily="34" charset="-128"/>
          <a:cs typeface="MS PGothic" charset="0"/>
        </a:defRPr>
      </a:lvl2pPr>
      <a:lvl3pPr marL="808038" indent="-228600" algn="l" rtl="0" eaLnBrk="0" fontAlgn="base" hangingPunct="0">
        <a:spcBef>
          <a:spcPts val="600"/>
        </a:spcBef>
        <a:spcAft>
          <a:spcPct val="0"/>
        </a:spcAft>
        <a:buClr>
          <a:srgbClr val="404040"/>
        </a:buClr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lt"/>
          <a:ea typeface="MS PGothic" pitchFamily="34" charset="-128"/>
          <a:cs typeface="MS PGothic" charset="0"/>
        </a:defRPr>
      </a:lvl3pPr>
      <a:lvl4pPr marL="1036638" indent="-228600" algn="l" rtl="0" eaLnBrk="0" fontAlgn="base" hangingPunct="0">
        <a:spcBef>
          <a:spcPts val="600"/>
        </a:spcBef>
        <a:spcAft>
          <a:spcPct val="0"/>
        </a:spcAft>
        <a:buClr>
          <a:srgbClr val="B0BCC1"/>
        </a:buClr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MS PGothic" pitchFamily="34" charset="-128"/>
          <a:cs typeface="MS PGothic" charset="0"/>
        </a:defRPr>
      </a:lvl4pPr>
      <a:lvl5pPr marL="1265238" indent="-228600" algn="l" rtl="0" eaLnBrk="0" fontAlgn="base" hangingPunct="0">
        <a:spcBef>
          <a:spcPts val="600"/>
        </a:spcBef>
        <a:spcAft>
          <a:spcPct val="0"/>
        </a:spcAft>
        <a:buClr>
          <a:srgbClr val="404040"/>
        </a:buClr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lt"/>
          <a:ea typeface="MS PGothic" pitchFamily="34" charset="-128"/>
          <a:cs typeface="MS PGothic" charset="0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118" y="0"/>
            <a:ext cx="12198349" cy="6851650"/>
            <a:chOff x="1" y="0"/>
            <a:chExt cx="5763" cy="4316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10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</p:grp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5 w 717"/>
                <a:gd name="T1" fmla="*/ 845 h 845"/>
                <a:gd name="T2" fmla="*/ 725 w 717"/>
                <a:gd name="T3" fmla="*/ 821 h 845"/>
                <a:gd name="T4" fmla="*/ 582 w 717"/>
                <a:gd name="T5" fmla="*/ 605 h 845"/>
                <a:gd name="T6" fmla="*/ 410 w 717"/>
                <a:gd name="T7" fmla="*/ 396 h 845"/>
                <a:gd name="T8" fmla="*/ 225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3 w 717"/>
                <a:gd name="T15" fmla="*/ 198 h 845"/>
                <a:gd name="T16" fmla="*/ 404 w 717"/>
                <a:gd name="T17" fmla="*/ 408 h 845"/>
                <a:gd name="T18" fmla="*/ 576 w 717"/>
                <a:gd name="T19" fmla="*/ 623 h 845"/>
                <a:gd name="T20" fmla="*/ 725 w 717"/>
                <a:gd name="T21" fmla="*/ 845 h 845"/>
                <a:gd name="T22" fmla="*/ 72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11 w 407"/>
                <a:gd name="T1" fmla="*/ 414 h 414"/>
                <a:gd name="T2" fmla="*/ 411 w 407"/>
                <a:gd name="T3" fmla="*/ 396 h 414"/>
                <a:gd name="T4" fmla="*/ 226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0 w 407"/>
                <a:gd name="T13" fmla="*/ 204 h 414"/>
                <a:gd name="T14" fmla="*/ 411 w 407"/>
                <a:gd name="T15" fmla="*/ 414 h 414"/>
                <a:gd name="T16" fmla="*/ 411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4 w 586"/>
                <a:gd name="T1" fmla="*/ 0 h 599"/>
                <a:gd name="T2" fmla="*/ 576 w 586"/>
                <a:gd name="T3" fmla="*/ 0 h 599"/>
                <a:gd name="T4" fmla="*/ 411 w 586"/>
                <a:gd name="T5" fmla="*/ 132 h 599"/>
                <a:gd name="T6" fmla="*/ 261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61 w 586"/>
                <a:gd name="T17" fmla="*/ 282 h 599"/>
                <a:gd name="T18" fmla="*/ 417 w 586"/>
                <a:gd name="T19" fmla="*/ 138 h 599"/>
                <a:gd name="T20" fmla="*/ 594 w 586"/>
                <a:gd name="T21" fmla="*/ 0 h 599"/>
                <a:gd name="T22" fmla="*/ 594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3 w 269"/>
                <a:gd name="T1" fmla="*/ 0 h 252"/>
                <a:gd name="T2" fmla="*/ 255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3 w 269"/>
                <a:gd name="T15" fmla="*/ 0 h 252"/>
                <a:gd name="T16" fmla="*/ 273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413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3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413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5F5F05C-D63C-42BD-A727-59E266DDC9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59639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>
                <a:solidFill>
                  <a:srgbClr val="FFFFFF"/>
                </a:solidFill>
              </a:rPr>
              <a:t>Copyright © 2013 Cengage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/>
              <a:t>The Challenge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600200"/>
            <a:ext cx="8229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i="1" smtClean="0"/>
              <a:t>The Virginia Plan</a:t>
            </a:r>
            <a:r>
              <a:rPr lang="en-US" altLang="en-US" sz="2800"/>
              <a:t>–proposal to create a strong national government</a:t>
            </a:r>
          </a:p>
          <a:p>
            <a:pPr eaLnBrk="1" hangingPunct="1">
              <a:defRPr/>
            </a:pPr>
            <a:r>
              <a:rPr lang="en-US" altLang="en-US" i="1" smtClean="0"/>
              <a:t>The New Jersey Plan</a:t>
            </a:r>
            <a:r>
              <a:rPr lang="en-US" altLang="en-US" sz="2800"/>
              <a:t>–proposal to create a weak national government</a:t>
            </a:r>
          </a:p>
          <a:p>
            <a:pPr eaLnBrk="1" hangingPunct="1">
              <a:defRPr/>
            </a:pPr>
            <a:r>
              <a:rPr lang="en-US" altLang="en-US" i="1" smtClean="0"/>
              <a:t>The Compromise</a:t>
            </a:r>
            <a:endParaRPr lang="en-US" altLang="en-US" sz="2800"/>
          </a:p>
          <a:p>
            <a:pPr lvl="1" eaLnBrk="1" hangingPunct="1">
              <a:defRPr/>
            </a:pPr>
            <a:r>
              <a:rPr lang="en-US" altLang="en-US" smtClean="0"/>
              <a:t>popularly elected house based on state population</a:t>
            </a:r>
          </a:p>
          <a:p>
            <a:pPr lvl="1" eaLnBrk="1" hangingPunct="1">
              <a:defRPr/>
            </a:pPr>
            <a:r>
              <a:rPr lang="en-US" altLang="en-US" smtClean="0"/>
              <a:t>state elected Senate, with two members for each state </a:t>
            </a:r>
          </a:p>
        </p:txBody>
      </p:sp>
    </p:spTree>
    <p:extLst>
      <p:ext uri="{BB962C8B-B14F-4D97-AF65-F5344CB8AC3E}">
        <p14:creationId xmlns:p14="http://schemas.microsoft.com/office/powerpoint/2010/main" val="197153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5000" y="1143000"/>
            <a:ext cx="5181600" cy="5105400"/>
          </a:xfrm>
        </p:spPr>
        <p:txBody>
          <a:bodyPr/>
          <a:lstStyle/>
          <a:p>
            <a:r>
              <a:rPr lang="en-US" dirty="0" smtClean="0"/>
              <a:t>New states would have full representation in congress</a:t>
            </a:r>
          </a:p>
          <a:p>
            <a:r>
              <a:rPr lang="en-US" dirty="0" smtClean="0"/>
              <a:t>A census would be taken every 10 years to reapportion seats in the House based on the shift in America’s population.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28800" y="0"/>
            <a:ext cx="8229600" cy="1143000"/>
          </a:xfrm>
        </p:spPr>
        <p:txBody>
          <a:bodyPr/>
          <a:lstStyle/>
          <a:p>
            <a:r>
              <a:rPr lang="en-US" dirty="0" smtClean="0"/>
              <a:t>Representation of New States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9255" y="1143000"/>
            <a:ext cx="357874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75922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956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The Madisonian Model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181600" y="1981200"/>
            <a:ext cx="5181600" cy="426720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To prevent a tyranny of the majority, Madison proposed a government of:</a:t>
            </a:r>
          </a:p>
          <a:p>
            <a:pPr lvl="1" eaLnBrk="1" hangingPunct="1"/>
            <a:r>
              <a:rPr lang="en-US" altLang="en-US" sz="2400" dirty="0"/>
              <a:t>Limiting Majority Control</a:t>
            </a:r>
          </a:p>
          <a:p>
            <a:pPr lvl="1" eaLnBrk="1" hangingPunct="1"/>
            <a:r>
              <a:rPr lang="en-US" altLang="en-US" sz="2400" dirty="0"/>
              <a:t>Separating Powers</a:t>
            </a:r>
          </a:p>
          <a:p>
            <a:pPr lvl="1" eaLnBrk="1" hangingPunct="1"/>
            <a:r>
              <a:rPr lang="en-US" altLang="en-US" sz="2400" dirty="0"/>
              <a:t>Creating Checks and Balances</a:t>
            </a:r>
          </a:p>
          <a:p>
            <a:pPr lvl="1" eaLnBrk="1" hangingPunct="1"/>
            <a:r>
              <a:rPr lang="en-US" altLang="en-US" sz="2400" dirty="0"/>
              <a:t>Establishing a Federal System</a:t>
            </a:r>
          </a:p>
        </p:txBody>
      </p:sp>
      <p:pic>
        <p:nvPicPr>
          <p:cNvPr id="40964" name="Picture 4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64" y="1676400"/>
            <a:ext cx="3216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685327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Madisonian Model</a:t>
            </a:r>
          </a:p>
        </p:txBody>
      </p:sp>
      <p:pic>
        <p:nvPicPr>
          <p:cNvPr id="32776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1676400"/>
            <a:ext cx="9144000" cy="4953000"/>
          </a:xfrm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38100" algn="ctr" rotWithShape="0">
                    <a:schemeClr val="bg2">
                      <a:alpha val="75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374417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The Madisonian Model</a:t>
            </a:r>
          </a:p>
        </p:txBody>
      </p:sp>
      <p:pic>
        <p:nvPicPr>
          <p:cNvPr id="1741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1409701"/>
            <a:ext cx="9144000" cy="5356225"/>
          </a:xfrm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38100" algn="ctr" rotWithShape="0">
                    <a:schemeClr val="bg2">
                      <a:alpha val="75000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38558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>
                <a:solidFill>
                  <a:srgbClr val="FFFFFF"/>
                </a:solidFill>
              </a:rPr>
              <a:t>Copyright © 2013 Cengage</a:t>
            </a:r>
          </a:p>
        </p:txBody>
      </p:sp>
      <p:pic>
        <p:nvPicPr>
          <p:cNvPr id="24579" name="Picture 2" descr="screenshot_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76201"/>
            <a:ext cx="8305800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39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delegates wanted to completely scrap Articles, not just amend</a:t>
            </a:r>
          </a:p>
          <a:p>
            <a:r>
              <a:rPr lang="en-US" dirty="0" smtClean="0"/>
              <a:t>Madison proposes new, stronger government</a:t>
            </a:r>
          </a:p>
          <a:p>
            <a:r>
              <a:rPr lang="en-US" dirty="0" smtClean="0"/>
              <a:t>Two governments, national &amp; state (Federal system)</a:t>
            </a:r>
          </a:p>
          <a:p>
            <a:r>
              <a:rPr lang="en-US" dirty="0" smtClean="0"/>
              <a:t>Three braches of national government</a:t>
            </a:r>
          </a:p>
          <a:p>
            <a:pPr lvl="1"/>
            <a:r>
              <a:rPr lang="en-US" dirty="0" smtClean="0"/>
              <a:t>Legislative – make laws (most powerful)</a:t>
            </a:r>
          </a:p>
          <a:p>
            <a:pPr lvl="1"/>
            <a:r>
              <a:rPr lang="en-US" dirty="0" smtClean="0"/>
              <a:t>Executive – enforce laws</a:t>
            </a:r>
          </a:p>
          <a:p>
            <a:pPr lvl="1"/>
            <a:r>
              <a:rPr lang="en-US" dirty="0" smtClean="0"/>
              <a:t>Judicial – interpret laws</a:t>
            </a:r>
          </a:p>
          <a:p>
            <a:r>
              <a:rPr lang="en-US" dirty="0" smtClean="0"/>
              <a:t>Legislature (congress) would have two branches</a:t>
            </a:r>
          </a:p>
          <a:p>
            <a:pPr lvl="1"/>
            <a:r>
              <a:rPr lang="en-US" dirty="0" smtClean="0"/>
              <a:t>House of Representatives – elected by the people</a:t>
            </a:r>
          </a:p>
          <a:p>
            <a:pPr lvl="1"/>
            <a:r>
              <a:rPr lang="en-US" dirty="0" smtClean="0"/>
              <a:t>Senate – Proposed by States, selected by the House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Virginia Plan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-228599"/>
            <a:ext cx="23812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64828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0" y="1371601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Representation from each state in both houses based on population or amount contributed to federal treasury. </a:t>
            </a:r>
          </a:p>
          <a:p>
            <a:pPr lvl="1"/>
            <a:r>
              <a:rPr lang="en-US" dirty="0" smtClean="0"/>
              <a:t>Proportional representation means that states with a larger population have more representation</a:t>
            </a:r>
          </a:p>
          <a:p>
            <a:endParaRPr lang="en-US" dirty="0" smtClean="0"/>
          </a:p>
          <a:p>
            <a:r>
              <a:rPr lang="en-US" dirty="0" smtClean="0"/>
              <a:t>Congress would have power to make laws that states were not able to make</a:t>
            </a:r>
          </a:p>
          <a:p>
            <a:pPr lvl="1"/>
            <a:r>
              <a:rPr lang="en-US" dirty="0" smtClean="0"/>
              <a:t>Ex) regulating trade between states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Virginia Plan Continued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783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disagreement over two-house Congress</a:t>
            </a:r>
          </a:p>
          <a:p>
            <a:r>
              <a:rPr lang="en-US" i="1" dirty="0" smtClean="0"/>
              <a:t>Proportional</a:t>
            </a:r>
            <a:r>
              <a:rPr lang="en-US" dirty="0" smtClean="0"/>
              <a:t> representation was the issue</a:t>
            </a:r>
          </a:p>
          <a:p>
            <a:r>
              <a:rPr lang="en-US" dirty="0" smtClean="0"/>
              <a:t>Madison – states should not be represented as states in national government. Instead, representatives should serve the people.</a:t>
            </a:r>
          </a:p>
          <a:p>
            <a:r>
              <a:rPr lang="en-US" dirty="0" smtClean="0"/>
              <a:t>Those who sought </a:t>
            </a:r>
            <a:r>
              <a:rPr lang="en-US" i="1" dirty="0" smtClean="0"/>
              <a:t>Equal</a:t>
            </a:r>
            <a:r>
              <a:rPr lang="en-US" dirty="0" smtClean="0"/>
              <a:t> representation thought national government derived from and represented the </a:t>
            </a:r>
            <a:r>
              <a:rPr lang="en-US" i="1" dirty="0" smtClean="0"/>
              <a:t>States</a:t>
            </a:r>
            <a:r>
              <a:rPr lang="en-US" dirty="0" smtClean="0"/>
              <a:t>, not the people.</a:t>
            </a:r>
          </a:p>
          <a:p>
            <a:r>
              <a:rPr lang="en-US" dirty="0" smtClean="0"/>
              <a:t>Big states favored </a:t>
            </a:r>
            <a:r>
              <a:rPr lang="en-US" i="1" dirty="0" smtClean="0"/>
              <a:t>Proportional rep, </a:t>
            </a:r>
            <a:r>
              <a:rPr lang="en-US" dirty="0" smtClean="0"/>
              <a:t>small states favored </a:t>
            </a:r>
            <a:r>
              <a:rPr lang="en-US" i="1" dirty="0" smtClean="0"/>
              <a:t>Equal rep.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Disagreement Over Representation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350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143000"/>
            <a:ext cx="71628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Similar to Articles of Confederation</a:t>
            </a:r>
          </a:p>
          <a:p>
            <a:r>
              <a:rPr lang="en-US" dirty="0" smtClean="0"/>
              <a:t>One house Congress, equal representation</a:t>
            </a:r>
          </a:p>
          <a:p>
            <a:r>
              <a:rPr lang="en-US" dirty="0" smtClean="0"/>
              <a:t>Most delegates were convinced that a unicameral Congress would not work, and NJ Plan voted down. </a:t>
            </a:r>
          </a:p>
          <a:p>
            <a:r>
              <a:rPr lang="en-US" dirty="0" smtClean="0"/>
              <a:t>However, many small state delegates refused to accept Virginia Plan due to their concerns over large states’ power under proportional representation. </a:t>
            </a:r>
          </a:p>
          <a:p>
            <a:r>
              <a:rPr lang="en-US" dirty="0" smtClean="0"/>
              <a:t>Disagreement over this issue almost ended the convention.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6400" y="0"/>
            <a:ext cx="8229600" cy="1143000"/>
          </a:xfrm>
        </p:spPr>
        <p:txBody>
          <a:bodyPr/>
          <a:lstStyle/>
          <a:p>
            <a:r>
              <a:rPr lang="en-US" dirty="0" smtClean="0"/>
              <a:t>The New Jersey Plan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400" y="1905000"/>
            <a:ext cx="2133600" cy="343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50923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Great/Connecticut Compromise’s provisions</a:t>
            </a:r>
          </a:p>
          <a:p>
            <a:pPr lvl="1"/>
            <a:r>
              <a:rPr lang="en-US" dirty="0" smtClean="0"/>
              <a:t>House of Representatives= Proportional Rep.</a:t>
            </a:r>
          </a:p>
          <a:p>
            <a:pPr lvl="1"/>
            <a:r>
              <a:rPr lang="en-US" dirty="0" smtClean="0"/>
              <a:t>Senate = Equal Rep. (2 per state – chosen by state legislature)</a:t>
            </a:r>
          </a:p>
          <a:p>
            <a:r>
              <a:rPr lang="en-US" dirty="0" smtClean="0"/>
              <a:t>Senate appeased small states, House appeased big states</a:t>
            </a:r>
          </a:p>
          <a:p>
            <a:r>
              <a:rPr lang="en-US" dirty="0" smtClean="0"/>
              <a:t>The compromise passed</a:t>
            </a:r>
          </a:p>
          <a:p>
            <a:pPr>
              <a:buNone/>
            </a:pPr>
            <a:r>
              <a:rPr lang="en-US" dirty="0" smtClean="0"/>
              <a:t>  by 1 vote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Great Compromise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505200"/>
            <a:ext cx="3276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21548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Great Compromise</a:t>
            </a:r>
          </a:p>
        </p:txBody>
      </p:sp>
      <p:pic>
        <p:nvPicPr>
          <p:cNvPr id="31747" name="Picture 4" descr="gr_comp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52600"/>
            <a:ext cx="6840538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059732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Compromises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0838" lvl="1" indent="0" eaLnBrk="1" hangingPunct="1">
              <a:lnSpc>
                <a:spcPct val="90000"/>
              </a:lnSpc>
              <a:buNone/>
            </a:pPr>
            <a:r>
              <a:rPr lang="en-US" altLang="en-US" sz="2400"/>
              <a:t>Three-Fifths Compromise</a:t>
            </a:r>
            <a:endParaRPr lang="en-US" altLang="en-US" smtClean="0"/>
          </a:p>
          <a:p>
            <a:pPr marL="350838" lvl="1" indent="0" eaLnBrk="1" hangingPunct="1">
              <a:lnSpc>
                <a:spcPct val="90000"/>
              </a:lnSpc>
              <a:buNone/>
            </a:pPr>
            <a:r>
              <a:rPr lang="en-US" altLang="en-US" smtClean="0"/>
              <a:t>Slaves are not specifically mentioned in the Constitution, but there is a reference to persons “not free.”</a:t>
            </a:r>
          </a:p>
          <a:p>
            <a:pPr marL="350838" lvl="1" indent="0" eaLnBrk="1" hangingPunct="1">
              <a:lnSpc>
                <a:spcPct val="90000"/>
              </a:lnSpc>
              <a:buNone/>
            </a:pPr>
            <a:r>
              <a:rPr lang="en-US" altLang="en-US" smtClean="0"/>
              <a:t>Slaves counted as 3/5 of a person for purposes of taxation and representation.</a:t>
            </a:r>
          </a:p>
          <a:p>
            <a:pPr marL="350838" lvl="1" indent="0" eaLnBrk="1" hangingPunct="1">
              <a:lnSpc>
                <a:spcPct val="90000"/>
              </a:lnSpc>
              <a:buNone/>
            </a:pPr>
            <a:endParaRPr lang="en-US" altLang="en-US" smtClean="0"/>
          </a:p>
          <a:p>
            <a:pPr marL="350838" lvl="1" indent="0" eaLnBrk="1" hangingPunct="1">
              <a:lnSpc>
                <a:spcPct val="90000"/>
              </a:lnSpc>
              <a:buNone/>
            </a:pPr>
            <a:r>
              <a:rPr lang="en-US" altLang="en-US" smtClean="0"/>
              <a:t>Compromise on Importation</a:t>
            </a:r>
          </a:p>
          <a:p>
            <a:pPr marL="350838" lvl="1" indent="0" eaLnBrk="1" hangingPunct="1">
              <a:lnSpc>
                <a:spcPct val="90000"/>
              </a:lnSpc>
              <a:buNone/>
            </a:pPr>
            <a:r>
              <a:rPr lang="en-US" altLang="en-US" smtClean="0"/>
              <a:t>The importation of slaves, but not slavery itself, was banned after 1808.</a:t>
            </a:r>
          </a:p>
          <a:p>
            <a:pPr marL="0" indent="0" eaLnBrk="1" hangingPunct="1">
              <a:buNone/>
            </a:pPr>
            <a:r>
              <a:rPr lang="en-US" altLang="en-US" smtClean="0"/>
              <a:t>Voting Requirements were left to the states.</a:t>
            </a:r>
          </a:p>
        </p:txBody>
      </p:sp>
    </p:spTree>
    <p:extLst>
      <p:ext uri="{BB962C8B-B14F-4D97-AF65-F5344CB8AC3E}">
        <p14:creationId xmlns:p14="http://schemas.microsoft.com/office/powerpoint/2010/main" val="133346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914400"/>
            <a:ext cx="9144000" cy="2819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What did proportional representation mean?</a:t>
            </a:r>
          </a:p>
          <a:p>
            <a:r>
              <a:rPr lang="en-US" dirty="0" smtClean="0"/>
              <a:t>Southern states want slaves to count towards representation</a:t>
            </a:r>
          </a:p>
          <a:p>
            <a:r>
              <a:rPr lang="en-US" dirty="0" smtClean="0"/>
              <a:t>Northern states thought counting them would only benefit, and empower, slave owners</a:t>
            </a:r>
          </a:p>
          <a:p>
            <a:pPr lvl="1"/>
            <a:r>
              <a:rPr lang="en-US" dirty="0" smtClean="0"/>
              <a:t>If they are considered property, why should property be represented?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1143000"/>
          </a:xfrm>
        </p:spPr>
        <p:txBody>
          <a:bodyPr/>
          <a:lstStyle/>
          <a:p>
            <a:r>
              <a:rPr lang="en-US" dirty="0" smtClean="0"/>
              <a:t>The 3/5ths Compromise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0899" y="3361332"/>
            <a:ext cx="3257103" cy="349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1524000" y="3505200"/>
            <a:ext cx="6096000" cy="28194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indent="-256032">
              <a:spcBef>
                <a:spcPts val="400"/>
              </a:spcBef>
              <a:buClr>
                <a:srgbClr val="D34817"/>
              </a:buClr>
              <a:buSzPct val="68000"/>
              <a:buFont typeface="Wingdings 3"/>
              <a:buChar char=""/>
              <a:defRPr/>
            </a:pPr>
            <a:r>
              <a:rPr lang="en-US" sz="2700" dirty="0">
                <a:solidFill>
                  <a:prstClr val="black"/>
                </a:solidFill>
                <a:latin typeface="Lucida Sans Unicode"/>
              </a:rPr>
              <a:t>The Compromise </a:t>
            </a:r>
          </a:p>
          <a:p>
            <a:pPr marL="621792" lvl="1" indent="-228600">
              <a:spcBef>
                <a:spcPts val="324"/>
              </a:spcBef>
              <a:buClr>
                <a:srgbClr val="D34817"/>
              </a:buClr>
              <a:buFont typeface="Verdana"/>
              <a:buChar char="◦"/>
              <a:defRPr/>
            </a:pPr>
            <a:r>
              <a:rPr lang="en-US" sz="2300" dirty="0">
                <a:solidFill>
                  <a:prstClr val="black"/>
                </a:solidFill>
                <a:latin typeface="Lucida Sans Unicode"/>
              </a:rPr>
              <a:t>state’s population, in regards to apportioning representation, would be equal to free population plus 3/5ths slaves</a:t>
            </a:r>
          </a:p>
          <a:p>
            <a:pPr marL="621792" lvl="1" indent="-228600">
              <a:spcBef>
                <a:spcPts val="324"/>
              </a:spcBef>
              <a:buClr>
                <a:srgbClr val="D34817"/>
              </a:buClr>
              <a:buFont typeface="Verdana"/>
              <a:buChar char="◦"/>
              <a:defRPr/>
            </a:pPr>
            <a:r>
              <a:rPr lang="en-US" sz="2300" dirty="0">
                <a:solidFill>
                  <a:prstClr val="black"/>
                </a:solidFill>
                <a:latin typeface="Lucida Sans Unicode"/>
              </a:rPr>
              <a:t>Slaves also counted as 3/5ths when computing taxes paid by each state to federal government</a:t>
            </a:r>
          </a:p>
          <a:p>
            <a:pPr marL="621792" lvl="1" indent="-228600">
              <a:spcBef>
                <a:spcPts val="324"/>
              </a:spcBef>
              <a:buClr>
                <a:srgbClr val="D34817"/>
              </a:buClr>
              <a:buFont typeface="Verdana"/>
              <a:buChar char="◦"/>
              <a:defRPr/>
            </a:pPr>
            <a:endParaRPr lang="en-US" sz="2300" dirty="0">
              <a:solidFill>
                <a:prstClr val="black"/>
              </a:solidFill>
              <a:latin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28636351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oncours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Globe">
  <a:themeElements>
    <a:clrScheme name="Custom 1">
      <a:dk1>
        <a:srgbClr val="622100"/>
      </a:dk1>
      <a:lt1>
        <a:srgbClr val="FFFFFF"/>
      </a:lt1>
      <a:dk2>
        <a:srgbClr val="CC0000"/>
      </a:dk2>
      <a:lt2>
        <a:srgbClr val="FFFFCC"/>
      </a:lt2>
      <a:accent1>
        <a:srgbClr val="E42B00"/>
      </a:accent1>
      <a:accent2>
        <a:srgbClr val="002060"/>
      </a:accent2>
      <a:accent3>
        <a:srgbClr val="E2AAAA"/>
      </a:accent3>
      <a:accent4>
        <a:srgbClr val="DADADA"/>
      </a:accent4>
      <a:accent5>
        <a:srgbClr val="EFACAA"/>
      </a:accent5>
      <a:accent6>
        <a:srgbClr val="8A5C00"/>
      </a:accent6>
      <a:hlink>
        <a:srgbClr val="FADF6C"/>
      </a:hlink>
      <a:folHlink>
        <a:srgbClr val="FF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622100"/>
        </a:dk1>
        <a:lt1>
          <a:srgbClr val="FFFFFF"/>
        </a:lt1>
        <a:dk2>
          <a:srgbClr val="CC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E2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573</Words>
  <Application>Microsoft Office PowerPoint</Application>
  <PresentationFormat>Widescreen</PresentationFormat>
  <Paragraphs>78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9" baseType="lpstr">
      <vt:lpstr>MS PGothic</vt:lpstr>
      <vt:lpstr>MS PGothic</vt:lpstr>
      <vt:lpstr>Arial</vt:lpstr>
      <vt:lpstr>Brush Script MT</vt:lpstr>
      <vt:lpstr>Calibri</vt:lpstr>
      <vt:lpstr>Calisto MT</vt:lpstr>
      <vt:lpstr>Lucida Sans Unicode</vt:lpstr>
      <vt:lpstr>Times New Roman</vt:lpstr>
      <vt:lpstr>Verdana</vt:lpstr>
      <vt:lpstr>Wingdings</vt:lpstr>
      <vt:lpstr>Wingdings 2</vt:lpstr>
      <vt:lpstr>Wingdings 3</vt:lpstr>
      <vt:lpstr>Concourse</vt:lpstr>
      <vt:lpstr>Capital</vt:lpstr>
      <vt:lpstr>Globe</vt:lpstr>
      <vt:lpstr>The Challenge</vt:lpstr>
      <vt:lpstr>The Virginia Plan</vt:lpstr>
      <vt:lpstr>The Virginia Plan Continued</vt:lpstr>
      <vt:lpstr>Disagreement Over Representation</vt:lpstr>
      <vt:lpstr>The New Jersey Plan</vt:lpstr>
      <vt:lpstr>The Great Compromise</vt:lpstr>
      <vt:lpstr>The Great Compromise</vt:lpstr>
      <vt:lpstr>Compromises</vt:lpstr>
      <vt:lpstr>The 3/5ths Compromise</vt:lpstr>
      <vt:lpstr>Representation of New States</vt:lpstr>
      <vt:lpstr>The Madisonian Model</vt:lpstr>
      <vt:lpstr>The Madisonian Model</vt:lpstr>
      <vt:lpstr>The Madisonian Model</vt:lpstr>
      <vt:lpstr>PowerPoint Presentation</vt:lpstr>
    </vt:vector>
  </TitlesOfParts>
  <Company>DPS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Virginia Plan</dc:title>
  <dc:creator>Estlund, Linda</dc:creator>
  <cp:lastModifiedBy>Estlund, Linda</cp:lastModifiedBy>
  <cp:revision>2</cp:revision>
  <dcterms:created xsi:type="dcterms:W3CDTF">2017-09-05T16:55:42Z</dcterms:created>
  <dcterms:modified xsi:type="dcterms:W3CDTF">2017-09-05T19:40:17Z</dcterms:modified>
</cp:coreProperties>
</file>